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6" r:id="rId3"/>
    <p:sldId id="272" r:id="rId4"/>
    <p:sldId id="289" r:id="rId5"/>
    <p:sldId id="273" r:id="rId6"/>
    <p:sldId id="292" r:id="rId7"/>
    <p:sldId id="287" r:id="rId8"/>
    <p:sldId id="291" r:id="rId9"/>
    <p:sldId id="293" r:id="rId10"/>
    <p:sldId id="294" r:id="rId11"/>
    <p:sldId id="295" r:id="rId12"/>
    <p:sldId id="271" r:id="rId13"/>
  </p:sldIdLst>
  <p:sldSz cx="12192000" cy="6858000"/>
  <p:notesSz cx="6865938" cy="9998075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M Sans" panose="020B060402020202020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jzco2G/M2k+ifeOlO9sd7LbHfi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A80656-210F-466E-9AE5-DA2B2197E1DF}">
  <a:tblStyle styleId="{A5A80656-210F-466E-9AE5-DA2B2197E1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52" d="100"/>
          <a:sy n="52" d="100"/>
        </p:scale>
        <p:origin x="67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49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5240" cy="50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9109" y="0"/>
            <a:ext cx="2975240" cy="50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4975" y="1249363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96437"/>
            <a:ext cx="2975240" cy="50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8:notes"/>
          <p:cNvSpPr txBox="1">
            <a:spLocks noGrp="1"/>
          </p:cNvSpPr>
          <p:nvPr>
            <p:ph type="sldNum" idx="12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50" tIns="48175" rIns="96350" bIns="48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3806" y="1300584"/>
            <a:ext cx="11313577" cy="377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838200" y="323033"/>
            <a:ext cx="105156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A67"/>
              </a:buClr>
              <a:buSzPts val="3600"/>
              <a:buFont typeface="DM Sans"/>
              <a:buNone/>
              <a:defRPr sz="3600" b="1" i="0" u="none" strike="noStrike" cap="none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825139" y="1427775"/>
            <a:ext cx="10515600" cy="4191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A67"/>
              </a:buClr>
              <a:buSzPts val="2800"/>
              <a:buChar char="•"/>
              <a:defRPr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800"/>
              <a:buChar char="•"/>
              <a:defRPr sz="18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500"/>
              <a:buChar char="•"/>
              <a:defRPr sz="15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800"/>
              <a:buChar char="•"/>
              <a:defRPr>
                <a:solidFill>
                  <a:srgbClr val="182A6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800"/>
              <a:buChar char="•"/>
              <a:defRPr>
                <a:solidFill>
                  <a:srgbClr val="182A6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" name="Google Shape;19;p11"/>
          <p:cNvCxnSpPr/>
          <p:nvPr/>
        </p:nvCxnSpPr>
        <p:spPr>
          <a:xfrm>
            <a:off x="845538" y="963111"/>
            <a:ext cx="4017998" cy="0"/>
          </a:xfrm>
          <a:prstGeom prst="straightConnector1">
            <a:avLst/>
          </a:prstGeom>
          <a:noFill/>
          <a:ln w="38100" cap="flat" cmpd="sng">
            <a:solidFill>
              <a:srgbClr val="182A6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" name="Google Shape;2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82442" y="5411363"/>
            <a:ext cx="3309558" cy="110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1850" y="1180691"/>
            <a:ext cx="10515600" cy="17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A67"/>
              </a:buClr>
              <a:buSzPts val="6000"/>
              <a:buFont typeface="DM Sans"/>
              <a:buNone/>
              <a:defRPr sz="6000" b="1" i="0" u="none" strike="noStrike" cap="none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1850" y="3429000"/>
            <a:ext cx="10515600" cy="224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A67"/>
              </a:buClr>
              <a:buSzPts val="2400"/>
              <a:buNone/>
              <a:defRPr sz="24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82442" y="5411363"/>
            <a:ext cx="3309558" cy="110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>
  <p:cSld name="Duas Partes de Conteúd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body" idx="1"/>
          </p:nvPr>
        </p:nvSpPr>
        <p:spPr>
          <a:xfrm>
            <a:off x="838200" y="1400175"/>
            <a:ext cx="5181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A67"/>
              </a:buClr>
              <a:buSzPts val="2400"/>
              <a:buChar char="•"/>
              <a:defRPr sz="24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2000"/>
              <a:buChar char="•"/>
              <a:defRPr sz="20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800"/>
              <a:buChar char="•"/>
              <a:defRPr sz="18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600"/>
              <a:buChar char="•"/>
              <a:defRPr sz="16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600"/>
              <a:buChar char="•"/>
              <a:defRPr sz="16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2"/>
          </p:nvPr>
        </p:nvSpPr>
        <p:spPr>
          <a:xfrm>
            <a:off x="6172200" y="1400175"/>
            <a:ext cx="5181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2A67"/>
              </a:buClr>
              <a:buSzPts val="2400"/>
              <a:buChar char="•"/>
              <a:defRPr sz="24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2000"/>
              <a:buChar char="•"/>
              <a:defRPr sz="20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800"/>
              <a:buChar char="•"/>
              <a:defRPr sz="18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600"/>
              <a:buChar char="•"/>
              <a:defRPr sz="16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2A67"/>
              </a:buClr>
              <a:buSzPts val="1600"/>
              <a:buChar char="•"/>
              <a:defRPr sz="1600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8200" y="323033"/>
            <a:ext cx="105156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A67"/>
              </a:buClr>
              <a:buSzPts val="3600"/>
              <a:buFont typeface="DM Sans"/>
              <a:buNone/>
              <a:defRPr sz="3600" b="1" i="0" u="none" strike="noStrike" cap="none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9" name="Google Shape;29;p13"/>
          <p:cNvCxnSpPr/>
          <p:nvPr/>
        </p:nvCxnSpPr>
        <p:spPr>
          <a:xfrm>
            <a:off x="845538" y="963111"/>
            <a:ext cx="4017998" cy="0"/>
          </a:xfrm>
          <a:prstGeom prst="straightConnector1">
            <a:avLst/>
          </a:prstGeom>
          <a:noFill/>
          <a:ln w="38100" cap="flat" cmpd="sng">
            <a:solidFill>
              <a:srgbClr val="182A6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82442" y="5411363"/>
            <a:ext cx="3309558" cy="1104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bg>
      <p:bgPr>
        <a:solidFill>
          <a:srgbClr val="0B286E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091" y="1540042"/>
            <a:ext cx="11317786" cy="377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ado">
  <p:cSld name="1_Layout Personalizado">
    <p:bg>
      <p:bgPr>
        <a:solidFill>
          <a:srgbClr val="0B286E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/>
          <p:nvPr/>
        </p:nvSpPr>
        <p:spPr>
          <a:xfrm>
            <a:off x="7067550" y="6067425"/>
            <a:ext cx="5124450" cy="590550"/>
          </a:xfrm>
          <a:prstGeom prst="rect">
            <a:avLst/>
          </a:prstGeom>
          <a:solidFill>
            <a:srgbClr val="0B28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88530" y="5428406"/>
            <a:ext cx="3309560" cy="1104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body" idx="1"/>
          </p:nvPr>
        </p:nvSpPr>
        <p:spPr>
          <a:xfrm>
            <a:off x="668383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" name="Google Shape;11;p9"/>
          <p:cNvGrpSpPr/>
          <p:nvPr/>
        </p:nvGrpSpPr>
        <p:grpSpPr>
          <a:xfrm rot="10800000">
            <a:off x="-13253" y="6322397"/>
            <a:ext cx="12192000" cy="396973"/>
            <a:chOff x="112643" y="1363188"/>
            <a:chExt cx="12192000" cy="396973"/>
          </a:xfrm>
        </p:grpSpPr>
        <p:sp>
          <p:nvSpPr>
            <p:cNvPr id="12" name="Google Shape;12;p9"/>
            <p:cNvSpPr/>
            <p:nvPr/>
          </p:nvSpPr>
          <p:spPr>
            <a:xfrm>
              <a:off x="112643" y="1412832"/>
              <a:ext cx="5234610" cy="347329"/>
            </a:xfrm>
            <a:custGeom>
              <a:avLst/>
              <a:gdLst/>
              <a:ahLst/>
              <a:cxnLst/>
              <a:rect l="l" t="t" r="r" b="b"/>
              <a:pathLst>
                <a:path w="5234610" h="387085" extrusionOk="0">
                  <a:moveTo>
                    <a:pt x="0" y="0"/>
                  </a:moveTo>
                  <a:lnTo>
                    <a:pt x="5234610" y="0"/>
                  </a:lnTo>
                  <a:lnTo>
                    <a:pt x="4863549" y="387085"/>
                  </a:lnTo>
                  <a:lnTo>
                    <a:pt x="0" y="387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9"/>
            <p:cNvSpPr/>
            <p:nvPr/>
          </p:nvSpPr>
          <p:spPr>
            <a:xfrm>
              <a:off x="112643" y="1363188"/>
              <a:ext cx="12192000" cy="196178"/>
            </a:xfrm>
            <a:custGeom>
              <a:avLst/>
              <a:gdLst/>
              <a:ahLst/>
              <a:cxnLst/>
              <a:rect l="l" t="t" r="r" b="b"/>
              <a:pathLst>
                <a:path w="12192000" h="196178" extrusionOk="0">
                  <a:moveTo>
                    <a:pt x="0" y="0"/>
                  </a:moveTo>
                  <a:lnTo>
                    <a:pt x="12192000" y="0"/>
                  </a:lnTo>
                  <a:lnTo>
                    <a:pt x="11900453" y="196177"/>
                  </a:lnTo>
                  <a:lnTo>
                    <a:pt x="0" y="196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8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7378" y="0"/>
            <a:ext cx="1408392" cy="2086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6E8A226-D936-4A91-A834-28674CA7118B}"/>
              </a:ext>
            </a:extLst>
          </p:cNvPr>
          <p:cNvSpPr/>
          <p:nvPr/>
        </p:nvSpPr>
        <p:spPr>
          <a:xfrm>
            <a:off x="0" y="940153"/>
            <a:ext cx="10986053" cy="13634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45;p3">
            <a:extLst>
              <a:ext uri="{FF2B5EF4-FFF2-40B4-BE49-F238E27FC236}">
                <a16:creationId xmlns:a16="http://schemas.microsoft.com/office/drawing/2014/main" id="{6F94CEE2-0839-40CC-AF97-F3F0A2EE3E6F}"/>
              </a:ext>
            </a:extLst>
          </p:cNvPr>
          <p:cNvSpPr txBox="1">
            <a:spLocks/>
          </p:cNvSpPr>
          <p:nvPr/>
        </p:nvSpPr>
        <p:spPr>
          <a:xfrm>
            <a:off x="185529" y="1098040"/>
            <a:ext cx="10986053" cy="94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182A67"/>
              </a:buClr>
              <a:buSzPts val="3600"/>
              <a:buFont typeface="DM Sans"/>
              <a:buNone/>
            </a:pPr>
            <a:r>
              <a:rPr lang="pt-BR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marcar nossa conversa?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7830BC-539E-4C3D-B318-65258E0505A0}"/>
              </a:ext>
            </a:extLst>
          </p:cNvPr>
          <p:cNvSpPr/>
          <p:nvPr/>
        </p:nvSpPr>
        <p:spPr>
          <a:xfrm>
            <a:off x="443948" y="2551976"/>
            <a:ext cx="10986053" cy="20024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45;p3">
            <a:extLst>
              <a:ext uri="{FF2B5EF4-FFF2-40B4-BE49-F238E27FC236}">
                <a16:creationId xmlns:a16="http://schemas.microsoft.com/office/drawing/2014/main" id="{20C01B0F-8999-4729-AA69-63829FF0F928}"/>
              </a:ext>
            </a:extLst>
          </p:cNvPr>
          <p:cNvSpPr txBox="1">
            <a:spLocks/>
          </p:cNvSpPr>
          <p:nvPr/>
        </p:nvSpPr>
        <p:spPr>
          <a:xfrm>
            <a:off x="602973" y="2610266"/>
            <a:ext cx="10986053" cy="177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182A67"/>
              </a:buClr>
              <a:buSzPts val="3600"/>
              <a:buFont typeface="DM Sans"/>
              <a:buNone/>
            </a:pPr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Sugestão: terça, 23/03, a partir das 9h, </a:t>
            </a:r>
          </a:p>
          <a:p>
            <a:pPr>
              <a:lnSpc>
                <a:spcPct val="90000"/>
              </a:lnSpc>
              <a:buClr>
                <a:srgbClr val="182A67"/>
              </a:buClr>
              <a:buSzPts val="3600"/>
              <a:buFont typeface="DM Sans"/>
              <a:buNone/>
            </a:pPr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hora em hora, na sala de reuniões, </a:t>
            </a:r>
          </a:p>
          <a:p>
            <a:pPr>
              <a:lnSpc>
                <a:spcPct val="90000"/>
              </a:lnSpc>
              <a:buClr>
                <a:srgbClr val="182A67"/>
              </a:buClr>
              <a:buSzPts val="3600"/>
              <a:buFont typeface="DM Sans"/>
              <a:buNone/>
            </a:pPr>
            <a:r>
              <a:rPr lang="pt-BR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2º andar do prédio administrativo. </a:t>
            </a:r>
          </a:p>
        </p:txBody>
      </p:sp>
    </p:spTree>
    <p:extLst>
      <p:ext uri="{BB962C8B-B14F-4D97-AF65-F5344CB8AC3E}">
        <p14:creationId xmlns:p14="http://schemas.microsoft.com/office/powerpoint/2010/main" val="372856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DAC8A7F-B211-4AE5-BDA2-5A2E3652E77E}"/>
              </a:ext>
            </a:extLst>
          </p:cNvPr>
          <p:cNvGrpSpPr/>
          <p:nvPr/>
        </p:nvGrpSpPr>
        <p:grpSpPr>
          <a:xfrm>
            <a:off x="538161" y="1941865"/>
            <a:ext cx="10763252" cy="3138898"/>
            <a:chOff x="538161" y="1918878"/>
            <a:chExt cx="10763252" cy="3138898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D04A630B-9036-40EE-BA12-6A0CF44EE46A}"/>
                </a:ext>
              </a:extLst>
            </p:cNvPr>
            <p:cNvSpPr/>
            <p:nvPr/>
          </p:nvSpPr>
          <p:spPr>
            <a:xfrm>
              <a:off x="538161" y="1918878"/>
              <a:ext cx="10763252" cy="23959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C06A8AA-92B4-4D27-9E5D-1C04014F95C4}"/>
                </a:ext>
              </a:extLst>
            </p:cNvPr>
            <p:cNvSpPr/>
            <p:nvPr/>
          </p:nvSpPr>
          <p:spPr>
            <a:xfrm>
              <a:off x="538161" y="2785654"/>
              <a:ext cx="3819527" cy="22721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Google Shape;45;p3">
            <a:extLst>
              <a:ext uri="{FF2B5EF4-FFF2-40B4-BE49-F238E27FC236}">
                <a16:creationId xmlns:a16="http://schemas.microsoft.com/office/drawing/2014/main" id="{2FBA531C-B275-4F44-8DF3-CD0DF8A375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161" y="1933167"/>
            <a:ext cx="11434763" cy="2404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A67"/>
              </a:buClr>
              <a:buSzPts val="3600"/>
              <a:buFont typeface="DM Sans"/>
              <a:buNone/>
            </a:pPr>
            <a:r>
              <a:rPr lang="pt-BR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pt-BR" sz="54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evar toda a INFORMAÇÃO que você achar RELEVANTE sobre o setor (números, projetos, realizações, objetivos).</a:t>
            </a:r>
            <a:endParaRPr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2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" y="154498"/>
            <a:ext cx="10963275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5192"/>
                    </a14:imgEffect>
                    <a14:imgEffect>
                      <a14:saturation sat="272000"/>
                    </a14:imgEffect>
                    <a14:imgEffect>
                      <a14:brightnessContrast bright="1000" contrast="-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;p3">
            <a:extLst>
              <a:ext uri="{FF2B5EF4-FFF2-40B4-BE49-F238E27FC236}">
                <a16:creationId xmlns:a16="http://schemas.microsoft.com/office/drawing/2014/main" id="{77B7F65E-73B9-47B0-8FC9-546DB68201DC}"/>
              </a:ext>
            </a:extLst>
          </p:cNvPr>
          <p:cNvSpPr txBox="1">
            <a:spLocks/>
          </p:cNvSpPr>
          <p:nvPr/>
        </p:nvSpPr>
        <p:spPr>
          <a:xfrm>
            <a:off x="183800" y="2179852"/>
            <a:ext cx="6296510" cy="207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182A67"/>
              </a:buClr>
              <a:buSzPts val="3600"/>
              <a:buFont typeface="DM Sans"/>
              <a:buNone/>
            </a:pPr>
            <a:r>
              <a:rPr lang="pt-BR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ASSESSORIA DE</a:t>
            </a:r>
          </a:p>
          <a:p>
            <a:pPr>
              <a:lnSpc>
                <a:spcPct val="90000"/>
              </a:lnSpc>
              <a:buClr>
                <a:srgbClr val="182A67"/>
              </a:buClr>
              <a:buSzPts val="3600"/>
              <a:buFont typeface="DM Sans"/>
              <a:buNone/>
            </a:pPr>
            <a:r>
              <a:rPr lang="pt-BR" sz="9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IMPRENSA</a:t>
            </a:r>
            <a:endParaRPr lang="pt-BR" sz="8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CD9F4FA-3BE1-4BD9-97B5-E5D3696B0CF7}"/>
              </a:ext>
            </a:extLst>
          </p:cNvPr>
          <p:cNvCxnSpPr/>
          <p:nvPr/>
        </p:nvCxnSpPr>
        <p:spPr>
          <a:xfrm>
            <a:off x="140879" y="6511159"/>
            <a:ext cx="780393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507167D-98DC-4CBD-9773-7E0E78D6CF2D}"/>
              </a:ext>
            </a:extLst>
          </p:cNvPr>
          <p:cNvCxnSpPr>
            <a:cxnSpLocks/>
          </p:cNvCxnSpPr>
          <p:nvPr/>
        </p:nvCxnSpPr>
        <p:spPr>
          <a:xfrm>
            <a:off x="12008200" y="1740035"/>
            <a:ext cx="0" cy="4105744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6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DAC8A7F-B211-4AE5-BDA2-5A2E3652E77E}"/>
              </a:ext>
            </a:extLst>
          </p:cNvPr>
          <p:cNvGrpSpPr/>
          <p:nvPr/>
        </p:nvGrpSpPr>
        <p:grpSpPr>
          <a:xfrm>
            <a:off x="538161" y="1918878"/>
            <a:ext cx="10763252" cy="3138898"/>
            <a:chOff x="538161" y="1918878"/>
            <a:chExt cx="10763252" cy="3138898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D04A630B-9036-40EE-BA12-6A0CF44EE46A}"/>
                </a:ext>
              </a:extLst>
            </p:cNvPr>
            <p:cNvSpPr/>
            <p:nvPr/>
          </p:nvSpPr>
          <p:spPr>
            <a:xfrm>
              <a:off x="538161" y="1918878"/>
              <a:ext cx="10763252" cy="23959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C06A8AA-92B4-4D27-9E5D-1C04014F95C4}"/>
                </a:ext>
              </a:extLst>
            </p:cNvPr>
            <p:cNvSpPr/>
            <p:nvPr/>
          </p:nvSpPr>
          <p:spPr>
            <a:xfrm>
              <a:off x="538161" y="2785654"/>
              <a:ext cx="3819527" cy="22721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Google Shape;45;p3">
            <a:extLst>
              <a:ext uri="{FF2B5EF4-FFF2-40B4-BE49-F238E27FC236}">
                <a16:creationId xmlns:a16="http://schemas.microsoft.com/office/drawing/2014/main" id="{2FBA531C-B275-4F44-8DF3-CD0DF8A375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8161" y="1933166"/>
            <a:ext cx="11434763" cy="299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A67"/>
              </a:buClr>
              <a:buSzPts val="3600"/>
              <a:buFont typeface="DM Sans"/>
              <a:buNone/>
            </a:pPr>
            <a:r>
              <a:rPr lang="pt-BR" sz="54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Manter uma boa imagem diante dos veículos de comunicação também é uma forma de </a:t>
            </a:r>
            <a:r>
              <a:rPr lang="pt-BR" sz="54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conquistar</a:t>
            </a:r>
            <a:r>
              <a:rPr lang="pt-BR" sz="5400" i="0" dirty="0">
                <a:solidFill>
                  <a:srgbClr val="26282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54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BR" sz="5400" i="0" dirty="0">
                <a:solidFill>
                  <a:srgbClr val="26282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54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confiança</a:t>
            </a:r>
            <a:r>
              <a:rPr lang="pt-BR" sz="5400" i="0" dirty="0">
                <a:solidFill>
                  <a:srgbClr val="26282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54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</a:t>
            </a:r>
            <a:r>
              <a:rPr lang="pt-BR" sz="5400" i="0" dirty="0">
                <a:solidFill>
                  <a:srgbClr val="26282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5400" i="0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clientes</a:t>
            </a:r>
            <a:r>
              <a:rPr lang="pt-BR" sz="54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5B147B3-8C4C-4C15-88AD-E75243761B7C}"/>
              </a:ext>
            </a:extLst>
          </p:cNvPr>
          <p:cNvGrpSpPr/>
          <p:nvPr/>
        </p:nvGrpSpPr>
        <p:grpSpPr>
          <a:xfrm>
            <a:off x="1457325" y="2950174"/>
            <a:ext cx="10253663" cy="3093439"/>
            <a:chOff x="1457325" y="2950174"/>
            <a:chExt cx="10253663" cy="3093439"/>
          </a:xfrm>
          <a:solidFill>
            <a:schemeClr val="accent1">
              <a:lumMod val="50000"/>
            </a:schemeClr>
          </a:solidFill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EF16BD8-D98B-4AEB-ACA5-77F9C726A300}"/>
                </a:ext>
              </a:extLst>
            </p:cNvPr>
            <p:cNvSpPr/>
            <p:nvPr/>
          </p:nvSpPr>
          <p:spPr>
            <a:xfrm>
              <a:off x="3457575" y="2950174"/>
              <a:ext cx="8253413" cy="2293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8285271-B1C8-436E-A899-EDA8A8DF1739}"/>
                </a:ext>
              </a:extLst>
            </p:cNvPr>
            <p:cNvSpPr/>
            <p:nvPr/>
          </p:nvSpPr>
          <p:spPr>
            <a:xfrm>
              <a:off x="1457325" y="3429000"/>
              <a:ext cx="10253663" cy="1897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3168BA4-9B74-46D5-B837-EAF979864675}"/>
                </a:ext>
              </a:extLst>
            </p:cNvPr>
            <p:cNvSpPr/>
            <p:nvPr/>
          </p:nvSpPr>
          <p:spPr>
            <a:xfrm>
              <a:off x="5957888" y="4414838"/>
              <a:ext cx="5753100" cy="16287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796D010-98F9-4A05-B07C-AD96526C364D}"/>
              </a:ext>
            </a:extLst>
          </p:cNvPr>
          <p:cNvGrpSpPr/>
          <p:nvPr/>
        </p:nvGrpSpPr>
        <p:grpSpPr>
          <a:xfrm>
            <a:off x="319087" y="228601"/>
            <a:ext cx="11240688" cy="1731648"/>
            <a:chOff x="319087" y="228601"/>
            <a:chExt cx="11240688" cy="1731648"/>
          </a:xfrm>
          <a:solidFill>
            <a:schemeClr val="accent5">
              <a:lumMod val="50000"/>
            </a:schemeClr>
          </a:solidFill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7F3A7D6-9858-4420-A296-2280F030EA2B}"/>
                </a:ext>
              </a:extLst>
            </p:cNvPr>
            <p:cNvSpPr/>
            <p:nvPr/>
          </p:nvSpPr>
          <p:spPr>
            <a:xfrm>
              <a:off x="319088" y="1289954"/>
              <a:ext cx="5481637" cy="6702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9F7CE30-7C9F-41C3-93FE-7696875BB4E6}"/>
                </a:ext>
              </a:extLst>
            </p:cNvPr>
            <p:cNvSpPr/>
            <p:nvPr/>
          </p:nvSpPr>
          <p:spPr>
            <a:xfrm>
              <a:off x="319087" y="228601"/>
              <a:ext cx="11240688" cy="1232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7A3CFA-DFA1-41A9-9C7B-4A3924797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5388" y="2866906"/>
            <a:ext cx="10515600" cy="4191119"/>
          </a:xfrm>
        </p:spPr>
        <p:txBody>
          <a:bodyPr>
            <a:normAutofit/>
          </a:bodyPr>
          <a:lstStyle/>
          <a:p>
            <a:pPr marL="50800" indent="0" algn="r">
              <a:buNone/>
            </a:pPr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 trabalho ajuda na </a:t>
            </a:r>
            <a:r>
              <a:rPr lang="pt-BR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construção</a:t>
            </a:r>
            <a:r>
              <a:rPr lang="pt-BR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no </a:t>
            </a:r>
            <a:r>
              <a:rPr lang="pt-BR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fortalecimento da imagem da empresa </a:t>
            </a:r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frente à sociedade, divulgando seus produtos e tornando a marca conhecida e lembrada pelo público. O melhor: de forma orgânica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E4C1AC-6D56-4DE9-80EF-003B196F98F5}"/>
              </a:ext>
            </a:extLst>
          </p:cNvPr>
          <p:cNvSpPr txBox="1"/>
          <p:nvPr/>
        </p:nvSpPr>
        <p:spPr>
          <a:xfrm>
            <a:off x="276223" y="309595"/>
            <a:ext cx="11283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indent="0">
              <a:buNone/>
            </a:pP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Assessoria de Imprensa estabelece </a:t>
            </a:r>
            <a:r>
              <a:rPr lang="pt-BR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relacionamento</a:t>
            </a: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 a mídia (jornais, revistas, rádios, TVs, sites, blogs) para </a:t>
            </a:r>
            <a:r>
              <a:rPr lang="pt-BR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divulgar</a:t>
            </a: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em seus diversos canais, a </a:t>
            </a:r>
            <a:r>
              <a:rPr lang="pt-BR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empresa</a:t>
            </a: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DB29C6-1C41-456D-A2F4-C551B6BE10DD}"/>
              </a:ext>
            </a:extLst>
          </p:cNvPr>
          <p:cNvSpPr txBox="1"/>
          <p:nvPr/>
        </p:nvSpPr>
        <p:spPr>
          <a:xfrm>
            <a:off x="6033494" y="5672079"/>
            <a:ext cx="56018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indent="0">
              <a:buNone/>
            </a:pPr>
            <a:r>
              <a:rPr lang="pt-BR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(sem precisar pagar veículos e jornalistas para isto).</a:t>
            </a:r>
          </a:p>
        </p:txBody>
      </p:sp>
    </p:spTree>
    <p:extLst>
      <p:ext uri="{BB962C8B-B14F-4D97-AF65-F5344CB8AC3E}">
        <p14:creationId xmlns:p14="http://schemas.microsoft.com/office/powerpoint/2010/main" val="43621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9A01AB9F-5D73-46F0-B94F-C557EB575176}"/>
              </a:ext>
            </a:extLst>
          </p:cNvPr>
          <p:cNvSpPr/>
          <p:nvPr/>
        </p:nvSpPr>
        <p:spPr>
          <a:xfrm>
            <a:off x="192882" y="2606040"/>
            <a:ext cx="5693568" cy="9372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6600" b="1" dirty="0"/>
              <a:t>GIRO DA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CCE636A-4DFD-49EC-819E-ADF134023DCF}"/>
              </a:ext>
            </a:extLst>
          </p:cNvPr>
          <p:cNvSpPr/>
          <p:nvPr/>
        </p:nvSpPr>
        <p:spPr>
          <a:xfrm>
            <a:off x="192883" y="3448466"/>
            <a:ext cx="5693568" cy="9372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2F4176-DE11-4A0A-8B82-6671C28F2A41}"/>
              </a:ext>
            </a:extLst>
          </p:cNvPr>
          <p:cNvSpPr txBox="1"/>
          <p:nvPr/>
        </p:nvSpPr>
        <p:spPr>
          <a:xfrm>
            <a:off x="192882" y="3316931"/>
            <a:ext cx="66651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INFORMAÇÃO</a:t>
            </a:r>
            <a:endParaRPr lang="pt-B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3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242E4B0-508E-4E90-AF68-9B1DB9CE3A2D}"/>
              </a:ext>
            </a:extLst>
          </p:cNvPr>
          <p:cNvSpPr/>
          <p:nvPr/>
        </p:nvSpPr>
        <p:spPr>
          <a:xfrm>
            <a:off x="3572" y="577213"/>
            <a:ext cx="6454378" cy="537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2C8C51-E9A5-4559-A975-3EC7A81D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" y="571142"/>
            <a:ext cx="2690813" cy="82296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 é?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2181BC-1A16-4C47-8228-1B834E7C1649}"/>
              </a:ext>
            </a:extLst>
          </p:cNvPr>
          <p:cNvSpPr txBox="1"/>
          <p:nvPr/>
        </p:nvSpPr>
        <p:spPr>
          <a:xfrm>
            <a:off x="307181" y="1378833"/>
            <a:ext cx="115776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Uma conversa da assessoria de imprensa do Grupo Infoar com os gestores</a:t>
            </a:r>
          </a:p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de cada equipe.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F386546-ADDA-4095-9945-008A30B2CEC9}"/>
              </a:ext>
            </a:extLst>
          </p:cNvPr>
          <p:cNvSpPr/>
          <p:nvPr/>
        </p:nvSpPr>
        <p:spPr>
          <a:xfrm>
            <a:off x="4400550" y="2481888"/>
            <a:ext cx="7791451" cy="558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88715976-7827-4AD3-920A-D12CC7B31993}"/>
              </a:ext>
            </a:extLst>
          </p:cNvPr>
          <p:cNvSpPr txBox="1">
            <a:spLocks/>
          </p:cNvSpPr>
          <p:nvPr/>
        </p:nvSpPr>
        <p:spPr>
          <a:xfrm>
            <a:off x="9833114" y="2444948"/>
            <a:ext cx="2254112" cy="5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A67"/>
              </a:buClr>
              <a:buSzPts val="3600"/>
              <a:buFont typeface="DM Sans"/>
              <a:buNone/>
              <a:defRPr sz="3600" b="1" i="0" u="none" strike="noStrike" cap="none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BB03A5-9A55-4D31-BC44-FBE53FDDEA55}"/>
              </a:ext>
            </a:extLst>
          </p:cNvPr>
          <p:cNvSpPr txBox="1"/>
          <p:nvPr/>
        </p:nvSpPr>
        <p:spPr>
          <a:xfrm>
            <a:off x="450061" y="3405797"/>
            <a:ext cx="115776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Captar informações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importantes para os setores, que demonstrem suas expertises e resultados ;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0670B98-B8ED-4B2A-B069-8490BD8E8BD9}"/>
              </a:ext>
            </a:extLst>
          </p:cNvPr>
          <p:cNvSpPr txBox="1"/>
          <p:nvPr/>
        </p:nvSpPr>
        <p:spPr>
          <a:xfrm>
            <a:off x="450061" y="4478654"/>
            <a:ext cx="10965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Alinhar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esses </a:t>
            </a: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assuntos com os objetivos gerais do grupo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na formação de</a:t>
            </a:r>
          </a:p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seu posicionamento de marca e institucional;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E8FF114-C57B-405B-94A0-7C900703BBF3}"/>
              </a:ext>
            </a:extLst>
          </p:cNvPr>
          <p:cNvSpPr txBox="1"/>
          <p:nvPr/>
        </p:nvSpPr>
        <p:spPr>
          <a:xfrm>
            <a:off x="450060" y="5551511"/>
            <a:ext cx="109656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Identificar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, entre esses assuntos, </a:t>
            </a: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conteúdos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próprios para a produção de</a:t>
            </a:r>
          </a:p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posts para os blogs e para divulgação em assessoria de imprensa.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7C88735-BAEC-4679-86B7-F9D1D7D9823E}"/>
              </a:ext>
            </a:extLst>
          </p:cNvPr>
          <p:cNvSpPr/>
          <p:nvPr/>
        </p:nvSpPr>
        <p:spPr>
          <a:xfrm>
            <a:off x="192884" y="3538835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699C26E-1142-464D-8725-1671F95AE235}"/>
              </a:ext>
            </a:extLst>
          </p:cNvPr>
          <p:cNvSpPr/>
          <p:nvPr/>
        </p:nvSpPr>
        <p:spPr>
          <a:xfrm>
            <a:off x="188417" y="4601970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5AAC53F7-8E15-44C5-A035-A1933E39348A}"/>
              </a:ext>
            </a:extLst>
          </p:cNvPr>
          <p:cNvSpPr/>
          <p:nvPr/>
        </p:nvSpPr>
        <p:spPr>
          <a:xfrm>
            <a:off x="188417" y="5683568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92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7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6E8A226-D936-4A91-A834-28674CA7118B}"/>
              </a:ext>
            </a:extLst>
          </p:cNvPr>
          <p:cNvSpPr/>
          <p:nvPr/>
        </p:nvSpPr>
        <p:spPr>
          <a:xfrm>
            <a:off x="12216" y="2079840"/>
            <a:ext cx="3779043" cy="13634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45;p3">
            <a:extLst>
              <a:ext uri="{FF2B5EF4-FFF2-40B4-BE49-F238E27FC236}">
                <a16:creationId xmlns:a16="http://schemas.microsoft.com/office/drawing/2014/main" id="{6F94CEE2-0839-40CC-AF97-F3F0A2EE3E6F}"/>
              </a:ext>
            </a:extLst>
          </p:cNvPr>
          <p:cNvSpPr txBox="1">
            <a:spLocks/>
          </p:cNvSpPr>
          <p:nvPr/>
        </p:nvSpPr>
        <p:spPr>
          <a:xfrm>
            <a:off x="26504" y="2179852"/>
            <a:ext cx="8122920" cy="207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182A67"/>
              </a:buClr>
              <a:buSzPts val="3600"/>
              <a:buFont typeface="DM Sans"/>
              <a:buNone/>
            </a:pPr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</a:p>
        </p:txBody>
      </p:sp>
    </p:spTree>
    <p:extLst>
      <p:ext uri="{BB962C8B-B14F-4D97-AF65-F5344CB8AC3E}">
        <p14:creationId xmlns:p14="http://schemas.microsoft.com/office/powerpoint/2010/main" val="406052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3B1A343-5A54-47E3-8A39-AB3BE0D64838}"/>
              </a:ext>
            </a:extLst>
          </p:cNvPr>
          <p:cNvGrpSpPr/>
          <p:nvPr/>
        </p:nvGrpSpPr>
        <p:grpSpPr>
          <a:xfrm>
            <a:off x="671510" y="2459249"/>
            <a:ext cx="11172827" cy="2764051"/>
            <a:chOff x="671510" y="2459249"/>
            <a:chExt cx="11172827" cy="2764051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92BF0CFE-D707-45E9-B22E-6A68F270CE24}"/>
                </a:ext>
              </a:extLst>
            </p:cNvPr>
            <p:cNvSpPr/>
            <p:nvPr/>
          </p:nvSpPr>
          <p:spPr>
            <a:xfrm>
              <a:off x="671511" y="2459249"/>
              <a:ext cx="6800852" cy="21819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E2049E0-F9A3-4524-B97D-2E351FAA7EBE}"/>
                </a:ext>
              </a:extLst>
            </p:cNvPr>
            <p:cNvSpPr/>
            <p:nvPr/>
          </p:nvSpPr>
          <p:spPr>
            <a:xfrm>
              <a:off x="671510" y="3550205"/>
              <a:ext cx="11172827" cy="1090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E544634-6AB4-4434-A2B0-33A06D26EEBB}"/>
                </a:ext>
              </a:extLst>
            </p:cNvPr>
            <p:cNvSpPr/>
            <p:nvPr/>
          </p:nvSpPr>
          <p:spPr>
            <a:xfrm>
              <a:off x="671511" y="3550204"/>
              <a:ext cx="2452688" cy="16730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099DD2-E2DE-4D99-9293-4303EDC0398B}"/>
              </a:ext>
            </a:extLst>
          </p:cNvPr>
          <p:cNvSpPr txBox="1"/>
          <p:nvPr/>
        </p:nvSpPr>
        <p:spPr>
          <a:xfrm>
            <a:off x="652462" y="2360978"/>
            <a:ext cx="115395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Sugestão de pauta para matérias;</a:t>
            </a:r>
          </a:p>
          <a:p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Notas prontas para publicação;</a:t>
            </a:r>
          </a:p>
          <a:p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Sugestão de entrevistas com fontes da empresa 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(presidência, diretoria...)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Elaboração de textos, artigos e material de apoio sobre a empresa.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0EF72B-E754-46B9-BEE6-1B806B1C22C2}"/>
              </a:ext>
            </a:extLst>
          </p:cNvPr>
          <p:cNvSpPr txBox="1"/>
          <p:nvPr/>
        </p:nvSpPr>
        <p:spPr>
          <a:xfrm>
            <a:off x="652462" y="706680"/>
            <a:ext cx="108870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Definido o plano de ação de comunicação da empresa, e de posse das informações captadas neste </a:t>
            </a: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GIRO DA INFORMAÇÃO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, a Assessoria de Imprensa produz conteúdo voltado para a imprensa, tais como:</a:t>
            </a:r>
          </a:p>
          <a:p>
            <a:endParaRPr lang="pt-B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72BDD11-0585-46D7-AACB-4A06ED2B2C2F}"/>
              </a:ext>
            </a:extLst>
          </p:cNvPr>
          <p:cNvSpPr/>
          <p:nvPr/>
        </p:nvSpPr>
        <p:spPr>
          <a:xfrm>
            <a:off x="281432" y="2502113"/>
            <a:ext cx="247353" cy="2473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F49A9ED-CA71-486A-ADC7-4DBC97FC1690}"/>
              </a:ext>
            </a:extLst>
          </p:cNvPr>
          <p:cNvSpPr/>
          <p:nvPr/>
        </p:nvSpPr>
        <p:spPr>
          <a:xfrm>
            <a:off x="281431" y="3089974"/>
            <a:ext cx="247353" cy="2473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6A8E47E-A3AD-4559-B69D-4B32542D6501}"/>
              </a:ext>
            </a:extLst>
          </p:cNvPr>
          <p:cNvSpPr/>
          <p:nvPr/>
        </p:nvSpPr>
        <p:spPr>
          <a:xfrm>
            <a:off x="281431" y="3668462"/>
            <a:ext cx="247353" cy="2473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A53CE4D-6B9F-4286-B9E0-504C5EBD3A3B}"/>
              </a:ext>
            </a:extLst>
          </p:cNvPr>
          <p:cNvSpPr/>
          <p:nvPr/>
        </p:nvSpPr>
        <p:spPr>
          <a:xfrm>
            <a:off x="281430" y="4222839"/>
            <a:ext cx="247353" cy="2473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034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242E4B0-508E-4E90-AF68-9B1DB9CE3A2D}"/>
              </a:ext>
            </a:extLst>
          </p:cNvPr>
          <p:cNvSpPr/>
          <p:nvPr/>
        </p:nvSpPr>
        <p:spPr>
          <a:xfrm>
            <a:off x="3572" y="577213"/>
            <a:ext cx="6454378" cy="537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52C8C51-E9A5-4559-A975-3EC7A81D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" y="571142"/>
            <a:ext cx="5457515" cy="82296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SETORES da empresa setores </a:t>
            </a: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88715976-7827-4AD3-920A-D12CC7B31993}"/>
              </a:ext>
            </a:extLst>
          </p:cNvPr>
          <p:cNvSpPr txBox="1">
            <a:spLocks/>
          </p:cNvSpPr>
          <p:nvPr/>
        </p:nvSpPr>
        <p:spPr>
          <a:xfrm>
            <a:off x="10075070" y="2444948"/>
            <a:ext cx="2012155" cy="5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2A67"/>
              </a:buClr>
              <a:buSzPts val="3600"/>
              <a:buFont typeface="DM Sans"/>
              <a:buNone/>
              <a:defRPr sz="3600" b="1" i="0" u="none" strike="noStrike" cap="none">
                <a:solidFill>
                  <a:srgbClr val="182A67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Objetivo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BB03A5-9A55-4D31-BC44-FBE53FDDEA55}"/>
              </a:ext>
            </a:extLst>
          </p:cNvPr>
          <p:cNvSpPr txBox="1"/>
          <p:nvPr/>
        </p:nvSpPr>
        <p:spPr>
          <a:xfrm>
            <a:off x="523643" y="1538092"/>
            <a:ext cx="682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699C26E-1142-464D-8725-1671F95AE235}"/>
              </a:ext>
            </a:extLst>
          </p:cNvPr>
          <p:cNvSpPr/>
          <p:nvPr/>
        </p:nvSpPr>
        <p:spPr>
          <a:xfrm>
            <a:off x="183504" y="1676026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A28F897-7DEF-4299-9EA5-41411D382215}"/>
              </a:ext>
            </a:extLst>
          </p:cNvPr>
          <p:cNvSpPr txBox="1"/>
          <p:nvPr/>
        </p:nvSpPr>
        <p:spPr>
          <a:xfrm>
            <a:off x="523642" y="2242465"/>
            <a:ext cx="9362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IMPORTAÇÃO / COMPRAS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BF1C36F-57FA-4B50-9AEE-4A18EDF3FC04}"/>
              </a:ext>
            </a:extLst>
          </p:cNvPr>
          <p:cNvSpPr txBox="1"/>
          <p:nvPr/>
        </p:nvSpPr>
        <p:spPr>
          <a:xfrm>
            <a:off x="536893" y="3045285"/>
            <a:ext cx="4141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LOGÍSTICA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03F1F1C-601D-460F-B810-EC66844357C4}"/>
              </a:ext>
            </a:extLst>
          </p:cNvPr>
          <p:cNvSpPr txBox="1"/>
          <p:nvPr/>
        </p:nvSpPr>
        <p:spPr>
          <a:xfrm>
            <a:off x="536892" y="3848105"/>
            <a:ext cx="6327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WEB CONTINENTAL E-COMMERCE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92C572E-61C6-423C-8979-E76D42661882}"/>
              </a:ext>
            </a:extLst>
          </p:cNvPr>
          <p:cNvSpPr txBox="1"/>
          <p:nvPr/>
        </p:nvSpPr>
        <p:spPr>
          <a:xfrm>
            <a:off x="576648" y="4605382"/>
            <a:ext cx="6447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WEB CONTINENTAL MARKETPLACE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49BE124-D043-4632-8244-CBBFD08B52E3}"/>
              </a:ext>
            </a:extLst>
          </p:cNvPr>
          <p:cNvSpPr txBox="1"/>
          <p:nvPr/>
        </p:nvSpPr>
        <p:spPr>
          <a:xfrm>
            <a:off x="576648" y="5319908"/>
            <a:ext cx="5519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GALLANT CÂMARAS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2A0ED7D-A7CD-4722-A6C6-964811CC6C44}"/>
              </a:ext>
            </a:extLst>
          </p:cNvPr>
          <p:cNvSpPr/>
          <p:nvPr/>
        </p:nvSpPr>
        <p:spPr>
          <a:xfrm>
            <a:off x="183504" y="2380398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2994D3B-7A59-4B72-B5AE-E5CA01939822}"/>
              </a:ext>
            </a:extLst>
          </p:cNvPr>
          <p:cNvSpPr/>
          <p:nvPr/>
        </p:nvSpPr>
        <p:spPr>
          <a:xfrm>
            <a:off x="183504" y="3183218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23E7E9E-0F70-45B1-B4E4-86E9F3392E8E}"/>
              </a:ext>
            </a:extLst>
          </p:cNvPr>
          <p:cNvSpPr/>
          <p:nvPr/>
        </p:nvSpPr>
        <p:spPr>
          <a:xfrm>
            <a:off x="183504" y="3986038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7787B67-588E-493A-AC4B-D7248316FACB}"/>
              </a:ext>
            </a:extLst>
          </p:cNvPr>
          <p:cNvSpPr/>
          <p:nvPr/>
        </p:nvSpPr>
        <p:spPr>
          <a:xfrm>
            <a:off x="183504" y="4788858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8C04CCB-D62B-4F56-A610-AA15851DD9B9}"/>
              </a:ext>
            </a:extLst>
          </p:cNvPr>
          <p:cNvSpPr/>
          <p:nvPr/>
        </p:nvSpPr>
        <p:spPr>
          <a:xfrm>
            <a:off x="183504" y="5468001"/>
            <a:ext cx="247353" cy="24735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820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</TotalTime>
  <Words>330</Words>
  <Application>Microsoft Office PowerPoint</Application>
  <PresentationFormat>Widescreen</PresentationFormat>
  <Paragraphs>37</Paragraphs>
  <Slides>12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Calibri</vt:lpstr>
      <vt:lpstr>Open Sans</vt:lpstr>
      <vt:lpstr>Arial</vt:lpstr>
      <vt:lpstr>DM Sans</vt:lpstr>
      <vt:lpstr>Tema do Office</vt:lpstr>
      <vt:lpstr>Apresentação do PowerPoint</vt:lpstr>
      <vt:lpstr>Apresentação do PowerPoint</vt:lpstr>
      <vt:lpstr>Manter uma boa imagem diante dos veículos de comunicação também é uma forma de conquistar a confiança dos clientes.</vt:lpstr>
      <vt:lpstr>Apresentação do PowerPoint</vt:lpstr>
      <vt:lpstr>Apresentação do PowerPoint</vt:lpstr>
      <vt:lpstr>O que é?</vt:lpstr>
      <vt:lpstr>Apresentação do PowerPoint</vt:lpstr>
      <vt:lpstr>Apresentação do PowerPoint</vt:lpstr>
      <vt:lpstr>SETORES da empresa setores </vt:lpstr>
      <vt:lpstr>Apresentação do PowerPoint</vt:lpstr>
      <vt:lpstr>Levar toda a INFORMAÇÃO que você achar RELEVANTE sobre o setor (números, projetos, realizações, objetivos).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MKT</dc:creator>
  <cp:lastModifiedBy>Andrêa  Lopes</cp:lastModifiedBy>
  <cp:revision>83</cp:revision>
  <dcterms:created xsi:type="dcterms:W3CDTF">2020-02-27T18:25:25Z</dcterms:created>
  <dcterms:modified xsi:type="dcterms:W3CDTF">2021-06-30T14:05:25Z</dcterms:modified>
</cp:coreProperties>
</file>